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6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8B82F-9B2A-4051-99C7-38D1D1EBB2E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265C0-2061-4EF4-8FCC-9A8A51C09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EE6AA5-7185-4677-B4CD-E1EDF4B61431}" type="slidenum">
              <a:rPr lang="en-GB"/>
              <a:pPr/>
              <a:t>9</a:t>
            </a:fld>
            <a:endParaRPr lang="en-GB"/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7763" y="685800"/>
            <a:ext cx="4556125" cy="3417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4721" y="4342666"/>
            <a:ext cx="5479306" cy="40168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D5CCCE-151D-4932-A9F5-A97E57ED48C3}" type="datetimeFigureOut">
              <a:rPr lang="en-US" smtClean="0"/>
              <a:pPr/>
              <a:t>11/15/2008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DBF1D4-E431-4217-97C6-99D2D27F00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au.org/" TargetMode="External"/><Relationship Id="rId2" Type="http://schemas.openxmlformats.org/officeDocument/2006/relationships/hyperlink" Target="http://www.dep.anl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search.att.co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924800" cy="3733800"/>
          </a:xfrm>
        </p:spPr>
        <p:txBody>
          <a:bodyPr>
            <a:normAutofit fontScale="92500"/>
          </a:bodyPr>
          <a:lstStyle/>
          <a:p>
            <a:r>
              <a:rPr lang="en-US" sz="4400" b="1" cap="all" dirty="0" smtClean="0"/>
              <a:t>Research Collaborations</a:t>
            </a:r>
          </a:p>
          <a:p>
            <a:endParaRPr lang="en-US" sz="4400" b="1" cap="all" dirty="0" smtClean="0"/>
          </a:p>
          <a:p>
            <a:r>
              <a:rPr lang="en-US" sz="3600" dirty="0" smtClean="0"/>
              <a:t>Mary Fernandez (AT&amp;T)</a:t>
            </a:r>
          </a:p>
          <a:p>
            <a:r>
              <a:rPr lang="en-US" sz="3600" dirty="0" smtClean="0"/>
              <a:t>Susanne Hambrusch (Purdue University) </a:t>
            </a:r>
          </a:p>
          <a:p>
            <a:r>
              <a:rPr lang="en-US" sz="3600" dirty="0" smtClean="0"/>
              <a:t>Susan Williams (Georgia Southern Univ.)</a:t>
            </a:r>
          </a:p>
          <a:p>
            <a:endParaRPr lang="en-US" sz="3600" b="1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Industry – Academia Partnerships (2)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How to start</a:t>
            </a:r>
          </a:p>
          <a:p>
            <a:pPr lvl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 smtClean="0"/>
              <a:t>Invite industrial/university researcher to give talk, for 1-2 week visit, out for coffee</a:t>
            </a:r>
          </a:p>
          <a:p>
            <a:pPr lvl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 smtClean="0"/>
              <a:t>Help your student get a summer internship</a:t>
            </a:r>
          </a:p>
          <a:p>
            <a:pPr lvl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Internships opportunities mentioned during session:</a:t>
            </a:r>
          </a:p>
          <a:p>
            <a:pPr lvl="2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>
                <a:hlinkClick r:id="rId2"/>
              </a:rPr>
              <a:t>www.dep.anl.gov</a:t>
            </a:r>
            <a:endParaRPr lang="en-GB" dirty="0" smtClean="0"/>
          </a:p>
          <a:p>
            <a:pPr lvl="2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>
                <a:hlinkClick r:id="rId3"/>
              </a:rPr>
              <a:t>www.orau.org</a:t>
            </a:r>
            <a:endParaRPr lang="en-GB" dirty="0" smtClean="0"/>
          </a:p>
          <a:p>
            <a:pPr lvl="2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>
                <a:hlinkClick r:id="rId4"/>
              </a:rPr>
              <a:t>www.research.att.com</a:t>
            </a:r>
            <a:r>
              <a:rPr lang="en-GB" dirty="0" smtClean="0"/>
              <a:t> </a:t>
            </a:r>
          </a:p>
          <a:p>
            <a:pPr lvl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 smtClean="0"/>
              <a:t>Attend CRA-W Workshops!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Example of a Partnership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64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Industry partnership between Georgia Southern University and NCR Corporation </a:t>
            </a:r>
          </a:p>
          <a:p>
            <a:r>
              <a:rPr lang="en-US" dirty="0" smtClean="0"/>
              <a:t>Started in 2002</a:t>
            </a:r>
          </a:p>
          <a:p>
            <a:r>
              <a:rPr lang="en-US" dirty="0" smtClean="0"/>
              <a:t>NCR donated the IP  and GSU assumed responsibility for software development</a:t>
            </a:r>
          </a:p>
          <a:p>
            <a:r>
              <a:rPr lang="en-US" dirty="0" smtClean="0"/>
              <a:t>GSU has a royalty arrangement with NCR which generates a revenue stream   </a:t>
            </a:r>
          </a:p>
          <a:p>
            <a:r>
              <a:rPr lang="en-US" dirty="0" smtClean="0"/>
              <a:t>Led to several other smaller partnerships with regional companies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Likely Collaborations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Collaborations tied to your own research</a:t>
            </a:r>
          </a:p>
          <a:p>
            <a:r>
              <a:rPr lang="en-US" dirty="0" smtClean="0"/>
              <a:t>Smaller scale efforts with colleagues and students </a:t>
            </a:r>
          </a:p>
          <a:p>
            <a:r>
              <a:rPr lang="en-US" dirty="0" smtClean="0"/>
              <a:t>Maybe a non-lead role in a larger effort</a:t>
            </a:r>
          </a:p>
          <a:p>
            <a:pPr lvl="0"/>
            <a:r>
              <a:rPr lang="en-US" dirty="0" smtClean="0"/>
              <a:t>You may have been given advise to stay away from</a:t>
            </a:r>
          </a:p>
          <a:p>
            <a:pPr lvl="1"/>
            <a:r>
              <a:rPr lang="en-US" dirty="0" smtClean="0"/>
              <a:t> leading large collaborations</a:t>
            </a:r>
          </a:p>
          <a:p>
            <a:pPr lvl="1"/>
            <a:r>
              <a:rPr lang="en-US" dirty="0" smtClean="0"/>
              <a:t> interdisciplinary efforts</a:t>
            </a:r>
          </a:p>
          <a:p>
            <a:pPr lvl="1"/>
            <a:r>
              <a:rPr lang="en-US" dirty="0" smtClean="0"/>
              <a:t> efforts that may not translate in measurable results in a short time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838200"/>
          </a:xfrm>
        </p:spPr>
        <p:txBody>
          <a:bodyPr/>
          <a:lstStyle/>
          <a:p>
            <a:r>
              <a:rPr lang="en-US" dirty="0" smtClean="0"/>
              <a:t>As you get more senior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Do collaborations change?</a:t>
            </a:r>
          </a:p>
          <a:p>
            <a:pPr>
              <a:buNone/>
            </a:pPr>
            <a:r>
              <a:rPr lang="en-US" i="1" dirty="0" smtClean="0"/>
              <a:t>Quite likely</a:t>
            </a:r>
          </a:p>
          <a:p>
            <a:r>
              <a:rPr lang="en-US" dirty="0" smtClean="0"/>
              <a:t>Do your institutional expectations change?</a:t>
            </a:r>
          </a:p>
          <a:p>
            <a:pPr>
              <a:buNone/>
            </a:pPr>
            <a:r>
              <a:rPr lang="en-US" i="1" dirty="0" smtClean="0"/>
              <a:t>Probably, however there are differences between institutions</a:t>
            </a:r>
          </a:p>
          <a:p>
            <a:r>
              <a:rPr lang="en-US" dirty="0" smtClean="0"/>
              <a:t>Are there new opportunities?</a:t>
            </a:r>
          </a:p>
          <a:p>
            <a:pPr>
              <a:buNone/>
            </a:pPr>
            <a:r>
              <a:rPr lang="en-US" i="1" dirty="0" smtClean="0"/>
              <a:t>Yes, there are opportunities for leadership and starting new initiatives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own experience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Started with collaborators at my own department and colleagues in the same area</a:t>
            </a:r>
          </a:p>
          <a:p>
            <a:pPr lvl="0"/>
            <a:r>
              <a:rPr lang="en-US" dirty="0" smtClean="0"/>
              <a:t>Got involved in large proposals/projects as an assistant professor, but did not find it particularly rewarding</a:t>
            </a:r>
          </a:p>
          <a:p>
            <a:pPr lvl="0"/>
            <a:r>
              <a:rPr lang="en-US" dirty="0" smtClean="0"/>
              <a:t>Built a geographically diverse and distributed network of collaborators</a:t>
            </a:r>
          </a:p>
          <a:p>
            <a:pPr lvl="1"/>
            <a:r>
              <a:rPr lang="en-US" dirty="0" smtClean="0"/>
              <a:t>improved technology for remote collaboration is very helpful (Skype conference calls with Europe and Canada for the last five years)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Own experience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9228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In the last 10 years, I have taken on numerous efforts outside my comfort zone</a:t>
            </a:r>
          </a:p>
          <a:p>
            <a:pPr lvl="1"/>
            <a:r>
              <a:rPr lang="en-US" dirty="0" smtClean="0"/>
              <a:t>not all successful</a:t>
            </a:r>
          </a:p>
          <a:p>
            <a:pPr lvl="1"/>
            <a:r>
              <a:rPr lang="en-US" dirty="0" smtClean="0"/>
              <a:t>found them overall rewarding and a great learning experience</a:t>
            </a:r>
          </a:p>
          <a:p>
            <a:pPr lvl="1"/>
            <a:r>
              <a:rPr lang="en-US" dirty="0" smtClean="0"/>
              <a:t>besides research focused, education oriented, interdisciplinary projects, center proposals</a:t>
            </a:r>
          </a:p>
          <a:p>
            <a:pPr lvl="0"/>
            <a:r>
              <a:rPr lang="en-US" dirty="0" smtClean="0"/>
              <a:t>Collaborations also arise from professional service</a:t>
            </a:r>
          </a:p>
          <a:p>
            <a:pPr lvl="1"/>
            <a:r>
              <a:rPr lang="en-US" dirty="0" smtClean="0"/>
              <a:t>NSF panels</a:t>
            </a:r>
          </a:p>
          <a:p>
            <a:pPr lvl="1"/>
            <a:r>
              <a:rPr lang="en-US" dirty="0" smtClean="0"/>
              <a:t>program committee meetings</a:t>
            </a:r>
          </a:p>
          <a:p>
            <a:pPr lvl="1"/>
            <a:r>
              <a:rPr lang="en-US" dirty="0" smtClean="0"/>
              <a:t>serving on advisory boards and external reviews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Towards larger scale COLLABORATIONs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77200" cy="4694238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Funding opportunities</a:t>
            </a:r>
          </a:p>
          <a:p>
            <a:pPr lvl="1"/>
            <a:r>
              <a:rPr lang="en-US" dirty="0" smtClean="0"/>
              <a:t>Examples of efforts: STC, ERC, MURI</a:t>
            </a:r>
          </a:p>
          <a:p>
            <a:pPr lvl="1"/>
            <a:r>
              <a:rPr lang="en-US" dirty="0" smtClean="0"/>
              <a:t>Collaborations can emerge even if proposal is not funded</a:t>
            </a:r>
          </a:p>
          <a:p>
            <a:pPr lvl="0"/>
            <a:r>
              <a:rPr lang="en-US" dirty="0" smtClean="0"/>
              <a:t>Center/institute creation opportunities </a:t>
            </a:r>
          </a:p>
          <a:p>
            <a:pPr lvl="1"/>
            <a:r>
              <a:rPr lang="en-US" dirty="0" smtClean="0"/>
              <a:t>at your own or across different institutions</a:t>
            </a:r>
          </a:p>
          <a:p>
            <a:pPr lvl="0"/>
            <a:r>
              <a:rPr lang="en-US" dirty="0" smtClean="0"/>
              <a:t>Involvement in professional organizations</a:t>
            </a:r>
          </a:p>
          <a:p>
            <a:pPr lvl="0"/>
            <a:r>
              <a:rPr lang="en-US" dirty="0" smtClean="0"/>
              <a:t>Organizing events like workshops that allow you to build a community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Issues will emerge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876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lvl="0"/>
            <a:r>
              <a:rPr lang="en-US" dirty="0" smtClean="0"/>
              <a:t>Personalities can become a challenge </a:t>
            </a:r>
          </a:p>
          <a:p>
            <a:pPr lvl="0"/>
            <a:r>
              <a:rPr lang="en-US" dirty="0" smtClean="0"/>
              <a:t>Make sure you can work with the people involved</a:t>
            </a:r>
          </a:p>
          <a:p>
            <a:pPr lvl="0"/>
            <a:r>
              <a:rPr lang="en-US" dirty="0" smtClean="0"/>
              <a:t>Set expectations and responsibilities for all </a:t>
            </a:r>
          </a:p>
          <a:p>
            <a:pPr lvl="0"/>
            <a:r>
              <a:rPr lang="en-US" dirty="0" smtClean="0"/>
              <a:t>Get administrative help</a:t>
            </a:r>
          </a:p>
          <a:p>
            <a:pPr lvl="0"/>
            <a:r>
              <a:rPr lang="en-US" dirty="0" smtClean="0"/>
              <a:t>Be prepared to let people know that they have failed to deliver</a:t>
            </a:r>
          </a:p>
          <a:p>
            <a:pPr lvl="0"/>
            <a:r>
              <a:rPr lang="en-US" dirty="0" smtClean="0"/>
              <a:t>Be prepared to make final decisions not everyone is happy with</a:t>
            </a:r>
          </a:p>
          <a:p>
            <a:pPr lvl="0"/>
            <a:r>
              <a:rPr lang="en-US" dirty="0" smtClean="0"/>
              <a:t>Limit the time and effort you put into it</a:t>
            </a:r>
          </a:p>
          <a:p>
            <a:pPr lvl="0"/>
            <a:r>
              <a:rPr lang="en-US" dirty="0" smtClean="0"/>
              <a:t>Empower people who can help you and delegate work and responsibilities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Make sure you get credit for what you do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Work with someone to write a news release</a:t>
            </a:r>
          </a:p>
          <a:p>
            <a:pPr lvl="0"/>
            <a:r>
              <a:rPr lang="en-US" dirty="0" smtClean="0"/>
              <a:t>Brag to your colleagues </a:t>
            </a:r>
          </a:p>
          <a:p>
            <a:pPr lvl="0"/>
            <a:r>
              <a:rPr lang="en-US" dirty="0" smtClean="0"/>
              <a:t>Don’t do the work of others</a:t>
            </a:r>
          </a:p>
          <a:p>
            <a:pPr lvl="0"/>
            <a:r>
              <a:rPr lang="en-US" dirty="0" smtClean="0"/>
              <a:t>Get credit for what you do</a:t>
            </a:r>
          </a:p>
          <a:p>
            <a:pPr lvl="0"/>
            <a:r>
              <a:rPr lang="en-US" dirty="0" smtClean="0"/>
              <a:t>Get recognized as a leader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GB"/>
              <a:t>November, 2008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FE39FBE6-3FC8-46CC-A721-55A098B2D593}" type="slidenum">
              <a:rPr lang="en-GB"/>
              <a:pPr/>
              <a:t>9</a:t>
            </a:fld>
            <a:endParaRPr lang="en-GB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74675" y="609600"/>
            <a:ext cx="8569325" cy="736600"/>
          </a:xfrm>
          <a:ln/>
        </p:spPr>
        <p:txBody>
          <a:bodyPr anchor="ctr">
            <a:normAutofit fontScale="90000"/>
          </a:bodyPr>
          <a:lstStyle/>
          <a:p>
            <a:pPr eaLnBrk="1" hangingPunct="1">
              <a:lnSpc>
                <a:spcPct val="9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Industry – Academia Partnerships (1)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371600"/>
            <a:ext cx="8534400" cy="4346575"/>
          </a:xfrm>
          <a:ln/>
        </p:spPr>
        <p:txBody>
          <a:bodyPr>
            <a:no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Benefits to </a:t>
            </a:r>
            <a:r>
              <a:rPr lang="en-GB" dirty="0" smtClean="0"/>
              <a:t>the </a:t>
            </a:r>
            <a:r>
              <a:rPr lang="en-GB" dirty="0"/>
              <a:t>company</a:t>
            </a:r>
          </a:p>
          <a:p>
            <a:pPr lvl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Low-cost, low-risk influx of new ideas &amp; energy 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Benefits to </a:t>
            </a:r>
            <a:r>
              <a:rPr lang="en-GB" dirty="0" smtClean="0"/>
              <a:t>the </a:t>
            </a:r>
            <a:r>
              <a:rPr lang="en-GB" dirty="0"/>
              <a:t>Industrial </a:t>
            </a:r>
            <a:r>
              <a:rPr lang="en-GB" dirty="0" smtClean="0"/>
              <a:t>Researcher</a:t>
            </a:r>
            <a:endParaRPr lang="en-GB" dirty="0"/>
          </a:p>
          <a:p>
            <a:pPr lvl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Access to worker bees (aka students) &amp; larger research team in your discipline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Benefits to </a:t>
            </a:r>
            <a:r>
              <a:rPr lang="en-GB" dirty="0" smtClean="0"/>
              <a:t>the </a:t>
            </a:r>
            <a:r>
              <a:rPr lang="en-GB" dirty="0"/>
              <a:t>University </a:t>
            </a:r>
            <a:r>
              <a:rPr lang="en-GB" dirty="0" smtClean="0"/>
              <a:t>Researcher</a:t>
            </a:r>
            <a:endParaRPr lang="en-GB" dirty="0"/>
          </a:p>
          <a:p>
            <a:pPr lvl="1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Access to pressing problems, code, data, &amp; </a:t>
            </a:r>
            <a:r>
              <a:rPr lang="en-GB" sz="3200" dirty="0" smtClean="0"/>
              <a:t>users</a:t>
            </a:r>
            <a:endParaRPr lang="en-GB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551</Words>
  <Application>Microsoft Office PowerPoint</Application>
  <PresentationFormat>On-screen Show (4:3)</PresentationFormat>
  <Paragraphs>84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Slide 1</vt:lpstr>
      <vt:lpstr>Likely Collaborations so far</vt:lpstr>
      <vt:lpstr>As you get more senior …</vt:lpstr>
      <vt:lpstr>My own experience (1)</vt:lpstr>
      <vt:lpstr>My Own experience (2)</vt:lpstr>
      <vt:lpstr>Towards larger scale COLLABORATIONs</vt:lpstr>
      <vt:lpstr>Management Issues will emerge </vt:lpstr>
      <vt:lpstr>Make sure you get credit for what you do </vt:lpstr>
      <vt:lpstr>Industry – Academia Partnerships (1) </vt:lpstr>
      <vt:lpstr>Industry – Academia Partnerships (2) </vt:lpstr>
      <vt:lpstr>Example of a Partnership </vt:lpstr>
    </vt:vector>
  </TitlesOfParts>
  <Company>Department of Computer Sciences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Susanne Hambrusch Purdue University</dc:title>
  <dc:creator>SEH</dc:creator>
  <cp:lastModifiedBy>SEH</cp:lastModifiedBy>
  <cp:revision>17</cp:revision>
  <dcterms:created xsi:type="dcterms:W3CDTF">2008-11-13T14:36:43Z</dcterms:created>
  <dcterms:modified xsi:type="dcterms:W3CDTF">2008-11-15T19:44:07Z</dcterms:modified>
</cp:coreProperties>
</file>